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92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Text 1"/>
          <p:cNvSpPr/>
          <p:nvPr/>
        </p:nvSpPr>
        <p:spPr>
          <a:xfrm>
            <a:off x="63195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3Dの市場</a:t>
            </a:r>
          </a:p>
          <a:p>
            <a:pPr marL="0" indent="0">
              <a:lnSpc>
                <a:spcPts val="6561"/>
              </a:lnSpc>
              <a:buNone/>
            </a:pPr>
            <a:r>
              <a:rPr lang="en-US" sz="5249" b="1" dirty="0" err="1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マーケティングの概要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3Dの市場マーケティングは、立体的な視覚効果を活用して、製品やサービスを効果的に宣伝するための戦略的な手法です。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C664253-5724-53F1-BB84-8A53A6CB1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99" y="5282372"/>
            <a:ext cx="3841595" cy="7108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0E9EF79-5AE4-CCD9-801A-C40EDEC58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72" r="14483"/>
          <a:stretch/>
        </p:blipFill>
        <p:spPr>
          <a:xfrm>
            <a:off x="429803" y="1957865"/>
            <a:ext cx="5653201" cy="453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4490799" y="1103114"/>
            <a:ext cx="51449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3D技術の進化と普及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810244" y="2130743"/>
            <a:ext cx="27742" cy="4995624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2540377"/>
            <a:ext cx="777597" cy="27742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230433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51963" y="2346008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6046113" y="23529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歴史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046113" y="283333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最初の3D映画は1950年代に公開され、テクノロジーの進化により、3Dが普及しました。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074027" y="4398109"/>
            <a:ext cx="777597" cy="27742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416206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31365" y="4203740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6046113" y="42106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映画とゲーム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60461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多くの映画やゲームが3Dで提供され、視覚体験を一層豊かにしました。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5074027" y="5900440"/>
            <a:ext cx="777597" cy="27742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4084" y="566439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26484" y="5706070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6046113" y="57129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技術進化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6046113" y="619339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3DプリンティングやAR/VR技術など、3D技術は多岐にわたる分野で進化しました。</a:t>
            </a:r>
            <a:endParaRPr lang="en-US" sz="175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A17894A-19A1-0A35-5889-6574B0563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967"/>
          <a:stretch/>
        </p:blipFill>
        <p:spPr>
          <a:xfrm>
            <a:off x="357447" y="351692"/>
            <a:ext cx="3775905" cy="752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833199" y="2702719"/>
            <a:ext cx="51449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3D市場の成長と予測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90394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11079" y="3945612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39802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成長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555313" y="446067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製造業、建設、医療、エンターテイメントなどで3D技術の採用が拡大しました。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390394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4767" y="3945612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39802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予測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19599" y="446067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市場は今後も拡大し、3Dプリンティング、ホログラフィー、3D映像などが主要な成長セグメントです。</a:t>
            </a:r>
            <a:endParaRPr lang="en-US" sz="175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1F34A65-CC70-CEF9-E7B2-06E6B4C4C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322"/>
          <a:stretch/>
        </p:blipFill>
        <p:spPr>
          <a:xfrm>
            <a:off x="10361771" y="391886"/>
            <a:ext cx="4057614" cy="758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572107"/>
            <a:ext cx="84330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3Dの市場マーケティングの重要性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410260" y="3815390"/>
            <a:ext cx="311891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顧客エンゲージメント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1345376" y="4568963"/>
            <a:ext cx="31189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3D広告・映像は顧客の注意を引き、記憶に残ります。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75911" y="38554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競争優位性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832389" y="4509763"/>
            <a:ext cx="34173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3Dを活用することで、他社との差別化が可能になります。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716714" y="383182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ブランド強化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254490" y="4391263"/>
            <a:ext cx="333609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魅力的で創造的な3D広告はブランド価値を高めます。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61088" y="-20003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955463D-3678-11FE-DAB3-79C65205C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36" r="9345"/>
          <a:stretch/>
        </p:blipFill>
        <p:spPr>
          <a:xfrm>
            <a:off x="193715" y="107920"/>
            <a:ext cx="4542115" cy="801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1"/>
          <p:cNvSpPr/>
          <p:nvPr/>
        </p:nvSpPr>
        <p:spPr>
          <a:xfrm>
            <a:off x="5155173" y="1993115"/>
            <a:ext cx="73222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3Dの市場マーケティング戦略</a:t>
            </a:r>
            <a:endParaRPr lang="en-US" sz="4374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1295D57-0DAC-FA09-7377-C9B5CF144349}"/>
              </a:ext>
            </a:extLst>
          </p:cNvPr>
          <p:cNvGrpSpPr/>
          <p:nvPr/>
        </p:nvGrpSpPr>
        <p:grpSpPr>
          <a:xfrm>
            <a:off x="4490799" y="3013948"/>
            <a:ext cx="4542115" cy="1681282"/>
            <a:chOff x="4490799" y="3013948"/>
            <a:chExt cx="4542115" cy="1681282"/>
          </a:xfrm>
        </p:grpSpPr>
        <p:sp>
          <p:nvSpPr>
            <p:cNvPr id="6" name="Shape 2"/>
            <p:cNvSpPr/>
            <p:nvPr/>
          </p:nvSpPr>
          <p:spPr>
            <a:xfrm>
              <a:off x="4490799" y="3013948"/>
              <a:ext cx="4542115" cy="1681282"/>
            </a:xfrm>
            <a:prstGeom prst="roundRect">
              <a:avLst>
                <a:gd name="adj" fmla="val 23789"/>
              </a:avLst>
            </a:prstGeom>
            <a:solidFill>
              <a:srgbClr val="0A081B"/>
            </a:solidFill>
            <a:ln w="22860">
              <a:solidFill>
                <a:srgbClr val="16FFBB"/>
              </a:solidFill>
              <a:prstDash val="solid"/>
            </a:ln>
          </p:spPr>
        </p:sp>
        <p:sp>
          <p:nvSpPr>
            <p:cNvPr id="7" name="Text 3"/>
            <p:cNvSpPr/>
            <p:nvPr/>
          </p:nvSpPr>
          <p:spPr>
            <a:xfrm>
              <a:off x="4735830" y="3258979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2187" b="1" dirty="0">
                  <a:solidFill>
                    <a:srgbClr val="16FFBB"/>
                  </a:solidFill>
                  <a:latin typeface="Spline Sans" pitchFamily="34" charset="0"/>
                  <a:ea typeface="Spline Sans" pitchFamily="34" charset="-122"/>
                  <a:cs typeface="Spline Sans" pitchFamily="34" charset="-120"/>
                </a:rPr>
                <a:t>ターゲット設定</a:t>
              </a:r>
              <a:endParaRPr lang="en-US" sz="2187" dirty="0"/>
            </a:p>
          </p:txBody>
        </p:sp>
        <p:sp>
          <p:nvSpPr>
            <p:cNvPr id="8" name="Text 4"/>
            <p:cNvSpPr/>
            <p:nvPr/>
          </p:nvSpPr>
          <p:spPr>
            <a:xfrm>
              <a:off x="4735830" y="3739396"/>
              <a:ext cx="4052054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E0E4E6"/>
                  </a:solidFill>
                  <a:latin typeface="Barlow" pitchFamily="34" charset="0"/>
                  <a:ea typeface="Barlow" pitchFamily="34" charset="-122"/>
                  <a:cs typeface="Barlow" pitchFamily="34" charset="-120"/>
                </a:rPr>
                <a:t>各業界や製品に合わせたターゲットの特定が重要です。</a:t>
              </a:r>
              <a:endParaRPr lang="en-US" sz="1750" dirty="0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222CBD4-CC30-E33F-4717-ABA73CD5EE88}"/>
              </a:ext>
            </a:extLst>
          </p:cNvPr>
          <p:cNvGrpSpPr/>
          <p:nvPr/>
        </p:nvGrpSpPr>
        <p:grpSpPr>
          <a:xfrm>
            <a:off x="9255085" y="3013948"/>
            <a:ext cx="4542115" cy="1681282"/>
            <a:chOff x="9255085" y="3013948"/>
            <a:chExt cx="4542115" cy="1681282"/>
          </a:xfrm>
        </p:grpSpPr>
        <p:sp>
          <p:nvSpPr>
            <p:cNvPr id="9" name="Shape 5"/>
            <p:cNvSpPr/>
            <p:nvPr/>
          </p:nvSpPr>
          <p:spPr>
            <a:xfrm>
              <a:off x="9255085" y="3013948"/>
              <a:ext cx="4542115" cy="1681282"/>
            </a:xfrm>
            <a:prstGeom prst="roundRect">
              <a:avLst>
                <a:gd name="adj" fmla="val 23789"/>
              </a:avLst>
            </a:prstGeom>
            <a:solidFill>
              <a:srgbClr val="0A081B"/>
            </a:solidFill>
            <a:ln w="22860">
              <a:solidFill>
                <a:srgbClr val="29DDDA"/>
              </a:solidFill>
              <a:prstDash val="solid"/>
            </a:ln>
          </p:spPr>
        </p:sp>
        <p:sp>
          <p:nvSpPr>
            <p:cNvPr id="10" name="Text 6"/>
            <p:cNvSpPr/>
            <p:nvPr/>
          </p:nvSpPr>
          <p:spPr>
            <a:xfrm>
              <a:off x="9500116" y="3258979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2187" b="1" dirty="0">
                  <a:solidFill>
                    <a:srgbClr val="29DDDA"/>
                  </a:solidFill>
                  <a:latin typeface="Spline Sans" pitchFamily="34" charset="0"/>
                  <a:ea typeface="Spline Sans" pitchFamily="34" charset="-122"/>
                  <a:cs typeface="Spline Sans" pitchFamily="34" charset="-120"/>
                </a:rPr>
                <a:t>コンテンツ制作</a:t>
              </a:r>
              <a:endParaRPr lang="en-US" sz="2187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9500116" y="3739396"/>
              <a:ext cx="4052054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E0E4E6"/>
                  </a:solidFill>
                  <a:latin typeface="Barlow" pitchFamily="34" charset="0"/>
                  <a:ea typeface="Barlow" pitchFamily="34" charset="-122"/>
                  <a:cs typeface="Barlow" pitchFamily="34" charset="-120"/>
                </a:rPr>
                <a:t>クオリティの高い3Dコンテンツを制作することが鍵となります。</a:t>
              </a:r>
              <a:endParaRPr lang="en-US" sz="1750" dirty="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B288DA5-3685-5A12-D25D-D62B8D271C6C}"/>
              </a:ext>
            </a:extLst>
          </p:cNvPr>
          <p:cNvGrpSpPr/>
          <p:nvPr/>
        </p:nvGrpSpPr>
        <p:grpSpPr>
          <a:xfrm>
            <a:off x="4490799" y="4885968"/>
            <a:ext cx="9306401" cy="1325880"/>
            <a:chOff x="5507941" y="4827702"/>
            <a:chExt cx="9306401" cy="1325880"/>
          </a:xfrm>
        </p:grpSpPr>
        <p:sp>
          <p:nvSpPr>
            <p:cNvPr id="12" name="Shape 8"/>
            <p:cNvSpPr/>
            <p:nvPr/>
          </p:nvSpPr>
          <p:spPr>
            <a:xfrm>
              <a:off x="5507941" y="4827702"/>
              <a:ext cx="9306401" cy="1325880"/>
            </a:xfrm>
            <a:prstGeom prst="roundRect">
              <a:avLst>
                <a:gd name="adj" fmla="val 30166"/>
              </a:avLst>
            </a:prstGeom>
            <a:solidFill>
              <a:srgbClr val="0A081B"/>
            </a:solidFill>
            <a:ln w="22860">
              <a:solidFill>
                <a:srgbClr val="37A7E7"/>
              </a:solidFill>
              <a:prstDash val="solid"/>
            </a:ln>
          </p:spPr>
        </p:sp>
        <p:sp>
          <p:nvSpPr>
            <p:cNvPr id="13" name="Text 9"/>
            <p:cNvSpPr/>
            <p:nvPr/>
          </p:nvSpPr>
          <p:spPr>
            <a:xfrm>
              <a:off x="5752972" y="5072733"/>
              <a:ext cx="3045976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2187" b="1" dirty="0">
                  <a:solidFill>
                    <a:srgbClr val="37A7E7"/>
                  </a:solidFill>
                  <a:latin typeface="Spline Sans" pitchFamily="34" charset="0"/>
                  <a:ea typeface="Spline Sans" pitchFamily="34" charset="-122"/>
                  <a:cs typeface="Spline Sans" pitchFamily="34" charset="-120"/>
                </a:rPr>
                <a:t>マルチプラットフォーム</a:t>
              </a:r>
              <a:endParaRPr lang="en-US" sz="2187" dirty="0"/>
            </a:p>
          </p:txBody>
        </p:sp>
        <p:sp>
          <p:nvSpPr>
            <p:cNvPr id="14" name="Text 10"/>
            <p:cNvSpPr/>
            <p:nvPr/>
          </p:nvSpPr>
          <p:spPr>
            <a:xfrm>
              <a:off x="5752972" y="5553150"/>
              <a:ext cx="8816340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E0E4E6"/>
                  </a:solidFill>
                  <a:latin typeface="Barlow" pitchFamily="34" charset="0"/>
                  <a:ea typeface="Barlow" pitchFamily="34" charset="-122"/>
                  <a:cs typeface="Barlow" pitchFamily="34" charset="-120"/>
                </a:rPr>
                <a:t>複数のデバイスやメディアに適合したプラットフォームは必要不可欠です。</a:t>
              </a:r>
              <a:endParaRPr lang="en-US" sz="175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55618" y="854662"/>
            <a:ext cx="10096730" cy="1320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98"/>
              </a:lnSpc>
              <a:buNone/>
            </a:pPr>
            <a:r>
              <a:rPr lang="en-US" sz="415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3Dの市場マーケティングの課題と解決策</a:t>
            </a:r>
            <a:endParaRPr lang="en-US" sz="4158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95" y="2323743"/>
            <a:ext cx="4459605" cy="8448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066812" y="3485436"/>
            <a:ext cx="2112407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79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課題</a:t>
            </a:r>
            <a:endParaRPr lang="en-US" sz="2079" dirty="0"/>
          </a:p>
        </p:txBody>
      </p:sp>
      <p:sp>
        <p:nvSpPr>
          <p:cNvPr id="7" name="Text 3"/>
          <p:cNvSpPr/>
          <p:nvPr/>
        </p:nvSpPr>
        <p:spPr>
          <a:xfrm>
            <a:off x="3066812" y="3942159"/>
            <a:ext cx="4037171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1"/>
              </a:lnSpc>
              <a:buNone/>
            </a:pPr>
            <a:r>
              <a:rPr lang="en-US" sz="166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3Dコンテンツの制作費が高い。</a:t>
            </a:r>
            <a:endParaRPr lang="en-US" sz="1663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323743"/>
            <a:ext cx="4459605" cy="84486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26417" y="3485436"/>
            <a:ext cx="2112407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79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解決策</a:t>
            </a:r>
            <a:endParaRPr lang="en-US" sz="2079" dirty="0"/>
          </a:p>
        </p:txBody>
      </p:sp>
      <p:sp>
        <p:nvSpPr>
          <p:cNvPr id="10" name="Text 5"/>
          <p:cNvSpPr/>
          <p:nvPr/>
        </p:nvSpPr>
        <p:spPr>
          <a:xfrm>
            <a:off x="7526417" y="3942159"/>
            <a:ext cx="4037171" cy="675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1"/>
              </a:lnSpc>
              <a:buNone/>
            </a:pPr>
            <a:r>
              <a:rPr lang="en-US" sz="166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アウトソーシングやクリエイティブな制作手法を活用。</a:t>
            </a:r>
            <a:endParaRPr lang="en-US" sz="1663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595" y="5146000"/>
            <a:ext cx="4459605" cy="8448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066812" y="6307693"/>
            <a:ext cx="2112407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79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課題</a:t>
            </a:r>
            <a:endParaRPr lang="en-US" sz="2079" dirty="0"/>
          </a:p>
        </p:txBody>
      </p:sp>
      <p:sp>
        <p:nvSpPr>
          <p:cNvPr id="13" name="Text 7"/>
          <p:cNvSpPr/>
          <p:nvPr/>
        </p:nvSpPr>
        <p:spPr>
          <a:xfrm>
            <a:off x="3066812" y="6764417"/>
            <a:ext cx="4037171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1"/>
              </a:lnSpc>
              <a:buNone/>
            </a:pPr>
            <a:r>
              <a:rPr lang="en-US" sz="166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多様なデバイスに対応する戦略が必要。</a:t>
            </a:r>
            <a:endParaRPr lang="en-US" sz="1663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5146000"/>
            <a:ext cx="4459605" cy="84486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526417" y="6307693"/>
            <a:ext cx="2112407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79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解決策</a:t>
            </a:r>
            <a:endParaRPr lang="en-US" sz="2079" dirty="0"/>
          </a:p>
        </p:txBody>
      </p:sp>
      <p:sp>
        <p:nvSpPr>
          <p:cNvPr id="16" name="Text 9"/>
          <p:cNvSpPr/>
          <p:nvPr/>
        </p:nvSpPr>
        <p:spPr>
          <a:xfrm>
            <a:off x="7526417" y="6764417"/>
            <a:ext cx="4037171" cy="675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1"/>
              </a:lnSpc>
              <a:buNone/>
            </a:pPr>
            <a:r>
              <a:rPr lang="en-US" sz="166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レスポンシブデザインやテクノロジーの最新動向を把握。</a:t>
            </a:r>
            <a:endParaRPr lang="en-US" sz="16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Text 1"/>
          <p:cNvSpPr/>
          <p:nvPr/>
        </p:nvSpPr>
        <p:spPr>
          <a:xfrm>
            <a:off x="2624376" y="1412915"/>
            <a:ext cx="898850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3Dの市場マーケティングの成功事例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551628"/>
            <a:ext cx="4524137" cy="2796064"/>
          </a:xfrm>
          <a:prstGeom prst="roundRect">
            <a:avLst>
              <a:gd name="adj" fmla="val 14304"/>
            </a:avLst>
          </a:prstGeom>
          <a:noFill/>
          <a:ln w="22860">
            <a:solidFill>
              <a:srgbClr val="16FFBB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36" y="2574488"/>
            <a:ext cx="4478417" cy="27503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624376" y="5625346"/>
            <a:ext cx="29922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BMWの3Dプリント広告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624376" y="6105763"/>
            <a:ext cx="4524137" cy="1139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BMWは3Dプリント技術を活用した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斬新なカスタマイズ広告で</a:t>
            </a:r>
            <a:endParaRPr lang="en-US" sz="175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成功を収めました</a:t>
            </a: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。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7481768" y="2551628"/>
            <a:ext cx="4524256" cy="2796183"/>
          </a:xfrm>
          <a:prstGeom prst="roundRect">
            <a:avLst>
              <a:gd name="adj" fmla="val 14304"/>
            </a:avLst>
          </a:prstGeom>
          <a:noFill/>
          <a:ln w="22860">
            <a:solidFill>
              <a:srgbClr val="29DDDA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628" y="2574488"/>
            <a:ext cx="4478536" cy="275046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1768" y="5625465"/>
            <a:ext cx="38622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ホログラフィックディスプレイ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7481768" y="6105882"/>
            <a:ext cx="45242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一部のブランドは3Dホログラフィックディスプレイを導入し、注目を浴びました。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2624376" y="4149090"/>
            <a:ext cx="499883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まとめと今後の展望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624376" y="5176718"/>
            <a:ext cx="4579739" cy="1681282"/>
          </a:xfrm>
          <a:prstGeom prst="roundRect">
            <a:avLst>
              <a:gd name="adj" fmla="val 23789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869406" y="54217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成熟する市場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869406" y="5902166"/>
            <a:ext cx="408967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技術の進化により、3Dの市場マーケティングは一層重要性を増しています。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7426285" y="5176718"/>
            <a:ext cx="4579739" cy="1681282"/>
          </a:xfrm>
          <a:prstGeom prst="roundRect">
            <a:avLst>
              <a:gd name="adj" fmla="val 23789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671316" y="54217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新たな技術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7671316" y="5902166"/>
            <a:ext cx="408967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拡張現実（AR）、仮想現実（VR）などが今後益々重要視されるでしょう。</a:t>
            </a:r>
            <a:endParaRPr lang="en-US" sz="175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A7D59E5-18C8-BE78-BC79-05AB1B969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97" b="28281"/>
          <a:stretch/>
        </p:blipFill>
        <p:spPr>
          <a:xfrm>
            <a:off x="1168120" y="438001"/>
            <a:ext cx="12294160" cy="323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166</Words>
  <Application>Microsoft Office PowerPoint</Application>
  <PresentationFormat>ユーザー設定</PresentationFormat>
  <Paragraphs>63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Spline Sans</vt:lpstr>
      <vt:lpstr>Arial</vt:lpstr>
      <vt:lpstr>Barlow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保史 金城</cp:lastModifiedBy>
  <cp:revision>5</cp:revision>
  <dcterms:created xsi:type="dcterms:W3CDTF">2024-02-16T02:38:52Z</dcterms:created>
  <dcterms:modified xsi:type="dcterms:W3CDTF">2024-02-17T00:59:59Z</dcterms:modified>
</cp:coreProperties>
</file>